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5" d="100"/>
          <a:sy n="65" d="100"/>
        </p:scale>
        <p:origin x="231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1E418-C3CC-4C85-98DB-52854A904EE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1287131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1E418-C3CC-4C85-98DB-52854A904EE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2710111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1E418-C3CC-4C85-98DB-52854A904EE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86510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1E418-C3CC-4C85-98DB-52854A904EE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297415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BA1E418-C3CC-4C85-98DB-52854A904EE2}" type="datetimeFigureOut">
              <a:rPr lang="en-US" smtClean="0"/>
              <a:t>8/16/2018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810840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1E418-C3CC-4C85-98DB-52854A904EE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230362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1E418-C3CC-4C85-98DB-52854A904EE2}" type="datetimeFigureOut">
              <a:rPr lang="en-US" smtClean="0"/>
              <a:t>8/16/2018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643987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BA1E418-C3CC-4C85-98DB-52854A904EE2}" type="datetimeFigureOut">
              <a:rPr lang="en-US" smtClean="0"/>
              <a:t>8/16/2018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41046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1E418-C3CC-4C85-98DB-52854A904EE2}" type="datetimeFigureOut">
              <a:rPr lang="en-US" smtClean="0"/>
              <a:t>8/16/2018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333650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BA1E418-C3CC-4C85-98DB-52854A904EE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1450091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BA1E418-C3CC-4C85-98DB-52854A904EE2}" type="datetimeFigureOut">
              <a:rPr lang="en-US" smtClean="0"/>
              <a:t>8/16/2018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B9E24-8F58-4590-87FE-A95748827CF4}" type="slidenum">
              <a:rPr lang="en-US" smtClean="0"/>
              <a:t>‹#›</a:t>
            </a:fld>
            <a:endParaRPr lang="en-US"/>
          </a:p>
        </p:txBody>
      </p:sp>
    </p:spTree>
    <p:extLst>
      <p:ext uri="{BB962C8B-B14F-4D97-AF65-F5344CB8AC3E}">
        <p14:creationId xmlns:p14="http://schemas.microsoft.com/office/powerpoint/2010/main" val="3244866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1BA1E418-C3CC-4C85-98DB-52854A904EE2}" type="datetimeFigureOut">
              <a:rPr lang="en-US" smtClean="0"/>
              <a:t>8/16/2018</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A3B9E24-8F58-4590-87FE-A95748827CF4}" type="slidenum">
              <a:rPr lang="en-US" smtClean="0"/>
              <a:t>‹#›</a:t>
            </a:fld>
            <a:endParaRPr lang="en-US"/>
          </a:p>
        </p:txBody>
      </p:sp>
    </p:spTree>
    <p:extLst>
      <p:ext uri="{BB962C8B-B14F-4D97-AF65-F5344CB8AC3E}">
        <p14:creationId xmlns:p14="http://schemas.microsoft.com/office/powerpoint/2010/main" val="7424791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sunrisescience.blog/" TargetMode="External"/><Relationship Id="rId3" Type="http://schemas.openxmlformats.org/officeDocument/2006/relationships/hyperlink" Target="https://www.teacherspayteachers.com/Product/KG-Red-Hands-Font-Personal-Use-1500528" TargetMode="External"/><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7.jp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hyperlink" Target="https://www.teacherspayteachers.com/Product/KG-Compassion-Font-Personal-Use-3423672" TargetMode="External"/><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BD9B87-01A9-4881-91FA-DF95363F2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955" y="5274400"/>
            <a:ext cx="2030492" cy="2707323"/>
          </a:xfrm>
          <a:prstGeom prst="rect">
            <a:avLst/>
          </a:prstGeom>
        </p:spPr>
      </p:pic>
      <p:sp>
        <p:nvSpPr>
          <p:cNvPr id="2" name="Rectangle 1">
            <a:extLst>
              <a:ext uri="{FF2B5EF4-FFF2-40B4-BE49-F238E27FC236}">
                <a16:creationId xmlns:a16="http://schemas.microsoft.com/office/drawing/2014/main" id="{3DCCF60F-3187-439A-B072-C5B9D593C0AE}"/>
              </a:ext>
            </a:extLst>
          </p:cNvPr>
          <p:cNvSpPr/>
          <p:nvPr/>
        </p:nvSpPr>
        <p:spPr>
          <a:xfrm>
            <a:off x="631971" y="1940614"/>
            <a:ext cx="5575734" cy="3231654"/>
          </a:xfrm>
          <a:prstGeom prst="rect">
            <a:avLst/>
          </a:prstGeom>
        </p:spPr>
        <p:txBody>
          <a:bodyPr wrap="square">
            <a:spAutoFit/>
          </a:bodyPr>
          <a:lstStyle/>
          <a:p>
            <a:pPr lvl="0" algn="just" defTabSz="685800">
              <a:defRPr/>
            </a:pPr>
            <a:r>
              <a:rPr lang="en-US" sz="1200" dirty="0">
                <a:latin typeface="Arial Narrow" panose="020B0606020202030204" pitchFamily="34" charset="0"/>
              </a:rPr>
              <a:t>This is an EDITABLE bathroom sign out sheet using my 6-passes per marking quarter strategy. Read my blog post here!</a:t>
            </a:r>
          </a:p>
          <a:p>
            <a:pPr lvl="0" algn="just" defTabSz="685800">
              <a:defRPr/>
            </a:pPr>
            <a:endParaRPr lang="en-US" sz="1200" dirty="0">
              <a:latin typeface="Arial Narrow" panose="020B0606020202030204" pitchFamily="34" charset="0"/>
            </a:endParaRPr>
          </a:p>
          <a:p>
            <a:pPr lvl="0" algn="just" defTabSz="685800">
              <a:defRPr/>
            </a:pPr>
            <a:r>
              <a:rPr lang="en-US" sz="1200" dirty="0">
                <a:latin typeface="Arial Narrow" panose="020B0606020202030204" pitchFamily="34" charset="0"/>
              </a:rPr>
              <a:t>If you’d like to keep the same fonts, simply download and install the following two fonts onto your computer. These are FREE to use in educational resources in the classroom. The headings are Red Hands and the smaller font is Compassion BIG.</a:t>
            </a:r>
          </a:p>
          <a:p>
            <a:pPr marL="628650" lvl="1" indent="-171450" algn="just" defTabSz="685800">
              <a:buFont typeface="Courier New" panose="02070309020205020404" pitchFamily="49" charset="0"/>
              <a:buChar char="o"/>
              <a:defRPr/>
            </a:pPr>
            <a:r>
              <a:rPr lang="en-US" sz="1200" dirty="0">
                <a:latin typeface="Arial Narrow" panose="020B0606020202030204" pitchFamily="34" charset="0"/>
                <a:hlinkClick r:id="rId3"/>
              </a:rPr>
              <a:t>Red Hands</a:t>
            </a:r>
            <a:r>
              <a:rPr lang="en-US" sz="1200" dirty="0">
                <a:latin typeface="Arial Narrow" panose="020B0606020202030204" pitchFamily="34" charset="0"/>
              </a:rPr>
              <a:t> by Kimberly </a:t>
            </a:r>
            <a:r>
              <a:rPr lang="en-US" sz="1200" dirty="0" err="1">
                <a:latin typeface="Arial Narrow" panose="020B0606020202030204" pitchFamily="34" charset="0"/>
              </a:rPr>
              <a:t>Geswein</a:t>
            </a:r>
            <a:endParaRPr lang="en-US" sz="1200" dirty="0">
              <a:latin typeface="Arial Narrow" panose="020B0606020202030204" pitchFamily="34" charset="0"/>
            </a:endParaRPr>
          </a:p>
          <a:p>
            <a:pPr marL="628650" lvl="1" indent="-171450" algn="just" defTabSz="685800">
              <a:buFont typeface="Courier New" panose="02070309020205020404" pitchFamily="49" charset="0"/>
              <a:buChar char="o"/>
              <a:defRPr/>
            </a:pPr>
            <a:r>
              <a:rPr lang="en-US" sz="1200" dirty="0">
                <a:latin typeface="Arial Narrow" panose="020B0606020202030204" pitchFamily="34" charset="0"/>
                <a:hlinkClick r:id="rId4"/>
              </a:rPr>
              <a:t>Compassion BIG</a:t>
            </a:r>
            <a:r>
              <a:rPr lang="en-US" sz="1200" dirty="0">
                <a:latin typeface="Arial Narrow" panose="020B0606020202030204" pitchFamily="34" charset="0"/>
              </a:rPr>
              <a:t> by Kimberly </a:t>
            </a:r>
            <a:r>
              <a:rPr lang="en-US" sz="1200" dirty="0" err="1">
                <a:latin typeface="Arial Narrow" panose="020B0606020202030204" pitchFamily="34" charset="0"/>
              </a:rPr>
              <a:t>Geswein</a:t>
            </a:r>
            <a:endParaRPr lang="en-US" sz="1200" dirty="0">
              <a:latin typeface="Arial Narrow" panose="020B0606020202030204" pitchFamily="34" charset="0"/>
            </a:endParaRPr>
          </a:p>
          <a:p>
            <a:pPr marL="628650" lvl="1" indent="-171450" algn="just" defTabSz="685800">
              <a:buFont typeface="Courier New" panose="02070309020205020404" pitchFamily="49" charset="0"/>
              <a:buChar char="o"/>
              <a:defRPr/>
            </a:pPr>
            <a:endParaRPr lang="en-US" sz="1200" dirty="0">
              <a:latin typeface="Arial Narrow" panose="020B0606020202030204" pitchFamily="34" charset="0"/>
            </a:endParaRPr>
          </a:p>
          <a:p>
            <a:pPr algn="just" defTabSz="685800">
              <a:defRPr/>
            </a:pPr>
            <a:r>
              <a:rPr lang="en-US" sz="1200" dirty="0">
                <a:latin typeface="Arial Narrow" panose="020B0606020202030204" pitchFamily="34" charset="0"/>
              </a:rPr>
              <a:t>Edit the Period # (if applicable), the number of rows on the table, and the student names. Duplicate page 3 for however many classes you have. Print out all lists and mount them near your door.</a:t>
            </a:r>
          </a:p>
          <a:p>
            <a:pPr algn="just" defTabSz="685800">
              <a:defRPr/>
            </a:pPr>
            <a:endParaRPr lang="en-US" sz="1200" dirty="0">
              <a:latin typeface="Arial Narrow" panose="020B0606020202030204" pitchFamily="34" charset="0"/>
            </a:endParaRPr>
          </a:p>
          <a:p>
            <a:pPr algn="just" defTabSz="685800">
              <a:defRPr/>
            </a:pPr>
            <a:r>
              <a:rPr lang="en-US" sz="1200" dirty="0">
                <a:latin typeface="Arial Narrow" panose="020B0606020202030204" pitchFamily="34" charset="0"/>
              </a:rPr>
              <a:t>Once students have left 6 times in a marking quarter they are all out of passes and I put a highlight through their name/line. Surprisingly, this rarely happens!</a:t>
            </a:r>
          </a:p>
          <a:p>
            <a:pPr algn="just" defTabSz="685800">
              <a:defRPr/>
            </a:pPr>
            <a:endParaRPr lang="en-US" sz="1200" dirty="0">
              <a:latin typeface="Arial Narrow" panose="020B0606020202030204" pitchFamily="34" charset="0"/>
            </a:endParaRPr>
          </a:p>
          <a:p>
            <a:pPr algn="just" defTabSz="685800">
              <a:defRPr/>
            </a:pPr>
            <a:r>
              <a:rPr lang="en-US" sz="1200" dirty="0">
                <a:latin typeface="Arial Narrow" panose="020B0606020202030204" pitchFamily="34" charset="0"/>
              </a:rPr>
              <a:t>I hope this resource is helpful for you!</a:t>
            </a:r>
          </a:p>
        </p:txBody>
      </p:sp>
      <p:pic>
        <p:nvPicPr>
          <p:cNvPr id="4" name="Picture 3">
            <a:extLst>
              <a:ext uri="{FF2B5EF4-FFF2-40B4-BE49-F238E27FC236}">
                <a16:creationId xmlns:a16="http://schemas.microsoft.com/office/drawing/2014/main" id="{19C95B09-714F-4A46-96A5-6F5996491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310" y="7502679"/>
            <a:ext cx="1408634" cy="1397106"/>
          </a:xfrm>
          <a:prstGeom prst="ellipse">
            <a:avLst/>
          </a:prstGeom>
          <a:effectLst>
            <a:outerShdw blurRad="50800" dist="38100" dir="18900000" algn="bl" rotWithShape="0">
              <a:prstClr val="black">
                <a:alpha val="40000"/>
              </a:prstClr>
            </a:outerShdw>
          </a:effectLst>
        </p:spPr>
      </p:pic>
      <p:pic>
        <p:nvPicPr>
          <p:cNvPr id="6" name="Picture 5">
            <a:extLst>
              <a:ext uri="{FF2B5EF4-FFF2-40B4-BE49-F238E27FC236}">
                <a16:creationId xmlns:a16="http://schemas.microsoft.com/office/drawing/2014/main" id="{90279AD5-6AFE-4D8A-A399-AC830CFD6B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151" y="7901621"/>
            <a:ext cx="935222" cy="935222"/>
          </a:xfrm>
          <a:prstGeom prst="rect">
            <a:avLst/>
          </a:prstGeom>
        </p:spPr>
      </p:pic>
      <p:grpSp>
        <p:nvGrpSpPr>
          <p:cNvPr id="13" name="Group 12">
            <a:extLst>
              <a:ext uri="{FF2B5EF4-FFF2-40B4-BE49-F238E27FC236}">
                <a16:creationId xmlns:a16="http://schemas.microsoft.com/office/drawing/2014/main" id="{28166CCE-E0EB-4D5A-A869-CF0548E34C8C}"/>
              </a:ext>
            </a:extLst>
          </p:cNvPr>
          <p:cNvGrpSpPr/>
          <p:nvPr/>
        </p:nvGrpSpPr>
        <p:grpSpPr>
          <a:xfrm>
            <a:off x="2507894" y="7596689"/>
            <a:ext cx="1397106" cy="1916988"/>
            <a:chOff x="-3358171" y="1984810"/>
            <a:chExt cx="1397106" cy="1916988"/>
          </a:xfrm>
        </p:grpSpPr>
        <p:pic>
          <p:nvPicPr>
            <p:cNvPr id="14" name="Picture 13">
              <a:extLst>
                <a:ext uri="{FF2B5EF4-FFF2-40B4-BE49-F238E27FC236}">
                  <a16:creationId xmlns:a16="http://schemas.microsoft.com/office/drawing/2014/main" id="{F92E9AE9-01B3-4366-979E-BCD0AD660F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8171" y="1984810"/>
              <a:ext cx="1397106" cy="1397106"/>
            </a:xfrm>
            <a:prstGeom prst="rect">
              <a:avLst/>
            </a:prstGeom>
          </p:spPr>
        </p:pic>
        <p:sp>
          <p:nvSpPr>
            <p:cNvPr id="15" name="Rectangle 14">
              <a:extLst>
                <a:ext uri="{FF2B5EF4-FFF2-40B4-BE49-F238E27FC236}">
                  <a16:creationId xmlns:a16="http://schemas.microsoft.com/office/drawing/2014/main" id="{097F2FF0-CFB9-4A83-939E-B2106FAD3710}"/>
                </a:ext>
              </a:extLst>
            </p:cNvPr>
            <p:cNvSpPr/>
            <p:nvPr/>
          </p:nvSpPr>
          <p:spPr>
            <a:xfrm>
              <a:off x="-3358171" y="2306396"/>
              <a:ext cx="1348532" cy="1595402"/>
            </a:xfrm>
            <a:prstGeom prst="rect">
              <a:avLst/>
            </a:prstGeom>
          </p:spPr>
          <p:txBody>
            <a:bodyPr wrap="square">
              <a:prstTxWarp prst="textArchUp">
                <a:avLst>
                  <a:gd name="adj" fmla="val 11345987"/>
                </a:avLst>
              </a:prstTxWarp>
              <a:spAutoFit/>
            </a:bodyPr>
            <a:lstStyle/>
            <a:p>
              <a:pPr algn="ctr"/>
              <a:r>
                <a:rPr lang="en-US" sz="9600" dirty="0">
                  <a:latin typeface="KG Compassion Big" panose="02000506000000020003" pitchFamily="2" charset="0"/>
                  <a:hlinkClick r:id="rId8"/>
                </a:rPr>
                <a:t>www.SunriseScience.blog</a:t>
              </a:r>
              <a:r>
                <a:rPr lang="en-US" sz="9600" dirty="0">
                  <a:latin typeface="KG Compassion Big" panose="02000506000000020003" pitchFamily="2" charset="0"/>
                </a:rPr>
                <a:t> </a:t>
              </a:r>
            </a:p>
            <a:p>
              <a:pPr algn="ctr"/>
              <a:endParaRPr lang="en-US" sz="9600" dirty="0">
                <a:latin typeface="KG Compassion Big" panose="02000506000000020003" pitchFamily="2" charset="0"/>
              </a:endParaRPr>
            </a:p>
          </p:txBody>
        </p:sp>
      </p:grpSp>
      <p:pic>
        <p:nvPicPr>
          <p:cNvPr id="17" name="Picture 16">
            <a:extLst>
              <a:ext uri="{FF2B5EF4-FFF2-40B4-BE49-F238E27FC236}">
                <a16:creationId xmlns:a16="http://schemas.microsoft.com/office/drawing/2014/main" id="{73082A7B-DBDC-4337-918B-91067A909C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725568" y="7945546"/>
            <a:ext cx="897970" cy="847372"/>
          </a:xfrm>
          <a:prstGeom prst="rect">
            <a:avLst/>
          </a:prstGeom>
        </p:spPr>
      </p:pic>
      <p:pic>
        <p:nvPicPr>
          <p:cNvPr id="19" name="Picture 18">
            <a:extLst>
              <a:ext uri="{FF2B5EF4-FFF2-40B4-BE49-F238E27FC236}">
                <a16:creationId xmlns:a16="http://schemas.microsoft.com/office/drawing/2014/main" id="{FC5FB034-A3F1-458A-94B2-A07795401D4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34402" y="351082"/>
            <a:ext cx="6370872" cy="1518036"/>
          </a:xfrm>
          <a:prstGeom prst="rect">
            <a:avLst/>
          </a:prstGeom>
        </p:spPr>
      </p:pic>
      <p:pic>
        <p:nvPicPr>
          <p:cNvPr id="5" name="Picture 4">
            <a:extLst>
              <a:ext uri="{FF2B5EF4-FFF2-40B4-BE49-F238E27FC236}">
                <a16:creationId xmlns:a16="http://schemas.microsoft.com/office/drawing/2014/main" id="{005DFC6D-0359-4D17-B377-62D5DAE5251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905000" y="4889366"/>
            <a:ext cx="2030492" cy="2707323"/>
          </a:xfrm>
          <a:prstGeom prst="rect">
            <a:avLst/>
          </a:prstGeom>
        </p:spPr>
      </p:pic>
    </p:spTree>
    <p:extLst>
      <p:ext uri="{BB962C8B-B14F-4D97-AF65-F5344CB8AC3E}">
        <p14:creationId xmlns:p14="http://schemas.microsoft.com/office/powerpoint/2010/main" val="3600129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6FA0DC-4F5B-4534-AA62-78525021B3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6852213"/>
          </a:xfrm>
          <a:prstGeom prst="rect">
            <a:avLst/>
          </a:prstGeom>
        </p:spPr>
      </p:pic>
      <p:sp>
        <p:nvSpPr>
          <p:cNvPr id="3" name="TextBox 2">
            <a:extLst>
              <a:ext uri="{FF2B5EF4-FFF2-40B4-BE49-F238E27FC236}">
                <a16:creationId xmlns:a16="http://schemas.microsoft.com/office/drawing/2014/main" id="{D60A686C-70A5-4E95-805F-893F2D9AF646}"/>
              </a:ext>
            </a:extLst>
          </p:cNvPr>
          <p:cNvSpPr txBox="1"/>
          <p:nvPr/>
        </p:nvSpPr>
        <p:spPr>
          <a:xfrm>
            <a:off x="475307" y="540536"/>
            <a:ext cx="5907386" cy="584775"/>
          </a:xfrm>
          <a:prstGeom prst="rect">
            <a:avLst/>
          </a:prstGeom>
          <a:noFill/>
        </p:spPr>
        <p:txBody>
          <a:bodyPr wrap="none" rtlCol="0">
            <a:spAutoFit/>
          </a:bodyPr>
          <a:lstStyle/>
          <a:p>
            <a:r>
              <a:rPr lang="en-US" sz="3200" spc="600" dirty="0">
                <a:latin typeface="KG Red Hands" panose="02000505000000020004" pitchFamily="2" charset="0"/>
              </a:rPr>
              <a:t>Bathroom Sign Out</a:t>
            </a:r>
          </a:p>
        </p:txBody>
      </p:sp>
      <p:sp>
        <p:nvSpPr>
          <p:cNvPr id="4" name="TextBox 3">
            <a:extLst>
              <a:ext uri="{FF2B5EF4-FFF2-40B4-BE49-F238E27FC236}">
                <a16:creationId xmlns:a16="http://schemas.microsoft.com/office/drawing/2014/main" id="{C1858A84-7E44-4317-87E0-3222EC3390B4}"/>
              </a:ext>
            </a:extLst>
          </p:cNvPr>
          <p:cNvSpPr txBox="1"/>
          <p:nvPr/>
        </p:nvSpPr>
        <p:spPr>
          <a:xfrm>
            <a:off x="726311" y="1307939"/>
            <a:ext cx="5405378" cy="5016758"/>
          </a:xfrm>
          <a:prstGeom prst="rect">
            <a:avLst/>
          </a:prstGeom>
          <a:noFill/>
        </p:spPr>
        <p:txBody>
          <a:bodyPr wrap="square" rtlCol="0">
            <a:spAutoFit/>
          </a:bodyPr>
          <a:lstStyle/>
          <a:p>
            <a:pPr algn="ctr"/>
            <a:r>
              <a:rPr lang="en-US" sz="4000" spc="300" dirty="0">
                <a:latin typeface="KG Compassion Big" panose="02000506000000020003" pitchFamily="2" charset="0"/>
              </a:rPr>
              <a:t>You have 6 passes </a:t>
            </a:r>
          </a:p>
          <a:p>
            <a:pPr algn="ctr"/>
            <a:r>
              <a:rPr lang="en-US" sz="4000" spc="300" dirty="0">
                <a:latin typeface="KG Compassion Big" panose="02000506000000020003" pitchFamily="2" charset="0"/>
              </a:rPr>
              <a:t>per marking period. </a:t>
            </a:r>
          </a:p>
          <a:p>
            <a:pPr algn="ctr"/>
            <a:endParaRPr lang="en-US" sz="4000" spc="300" dirty="0">
              <a:latin typeface="KG Compassion Big" panose="02000506000000020003" pitchFamily="2" charset="0"/>
            </a:endParaRPr>
          </a:p>
          <a:p>
            <a:pPr algn="ctr"/>
            <a:r>
              <a:rPr lang="en-US" sz="4000" spc="300" dirty="0">
                <a:latin typeface="KG Compassion Big" panose="02000506000000020003" pitchFamily="2" charset="0"/>
              </a:rPr>
              <a:t>USE THEM WISELY!</a:t>
            </a:r>
          </a:p>
          <a:p>
            <a:pPr algn="ctr"/>
            <a:endParaRPr lang="en-US" sz="4000" spc="300" dirty="0">
              <a:latin typeface="KG Compassion Big" panose="02000506000000020003" pitchFamily="2" charset="0"/>
            </a:endParaRPr>
          </a:p>
          <a:p>
            <a:pPr algn="ctr"/>
            <a:r>
              <a:rPr lang="en-US" sz="4000" spc="300" dirty="0">
                <a:latin typeface="KG Compassion Big" panose="02000506000000020003" pitchFamily="2" charset="0"/>
              </a:rPr>
              <a:t>Please write the DATE and TIME in the next box by your name.</a:t>
            </a:r>
          </a:p>
        </p:txBody>
      </p:sp>
    </p:spTree>
    <p:extLst>
      <p:ext uri="{BB962C8B-B14F-4D97-AF65-F5344CB8AC3E}">
        <p14:creationId xmlns:p14="http://schemas.microsoft.com/office/powerpoint/2010/main" val="142231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D41824-E91E-4938-BB9A-9EF361D9BB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858000" cy="9144000"/>
          </a:xfrm>
          <a:prstGeom prst="rect">
            <a:avLst/>
          </a:prstGeom>
        </p:spPr>
      </p:pic>
      <p:graphicFrame>
        <p:nvGraphicFramePr>
          <p:cNvPr id="4" name="Table 3">
            <a:extLst>
              <a:ext uri="{FF2B5EF4-FFF2-40B4-BE49-F238E27FC236}">
                <a16:creationId xmlns:a16="http://schemas.microsoft.com/office/drawing/2014/main" id="{5D7700A9-3904-4610-86BD-0C86F2940171}"/>
              </a:ext>
            </a:extLst>
          </p:cNvPr>
          <p:cNvGraphicFramePr>
            <a:graphicFrameLocks noGrp="1"/>
          </p:cNvGraphicFramePr>
          <p:nvPr>
            <p:extLst>
              <p:ext uri="{D42A27DB-BD31-4B8C-83A1-F6EECF244321}">
                <p14:modId xmlns:p14="http://schemas.microsoft.com/office/powerpoint/2010/main" val="3082759291"/>
              </p:ext>
            </p:extLst>
          </p:nvPr>
        </p:nvGraphicFramePr>
        <p:xfrm>
          <a:off x="134815" y="779071"/>
          <a:ext cx="6582506" cy="8284490"/>
        </p:xfrm>
        <a:graphic>
          <a:graphicData uri="http://schemas.openxmlformats.org/drawingml/2006/table">
            <a:tbl>
              <a:tblPr firstRow="1" bandRow="1">
                <a:tableStyleId>{5C22544A-7EE6-4342-B048-85BDC9FD1C3A}</a:tableStyleId>
              </a:tblPr>
              <a:tblGrid>
                <a:gridCol w="940358">
                  <a:extLst>
                    <a:ext uri="{9D8B030D-6E8A-4147-A177-3AD203B41FA5}">
                      <a16:colId xmlns:a16="http://schemas.microsoft.com/office/drawing/2014/main" val="188837392"/>
                    </a:ext>
                  </a:extLst>
                </a:gridCol>
                <a:gridCol w="940358">
                  <a:extLst>
                    <a:ext uri="{9D8B030D-6E8A-4147-A177-3AD203B41FA5}">
                      <a16:colId xmlns:a16="http://schemas.microsoft.com/office/drawing/2014/main" val="219881279"/>
                    </a:ext>
                  </a:extLst>
                </a:gridCol>
                <a:gridCol w="940358">
                  <a:extLst>
                    <a:ext uri="{9D8B030D-6E8A-4147-A177-3AD203B41FA5}">
                      <a16:colId xmlns:a16="http://schemas.microsoft.com/office/drawing/2014/main" val="1844021126"/>
                    </a:ext>
                  </a:extLst>
                </a:gridCol>
                <a:gridCol w="940358">
                  <a:extLst>
                    <a:ext uri="{9D8B030D-6E8A-4147-A177-3AD203B41FA5}">
                      <a16:colId xmlns:a16="http://schemas.microsoft.com/office/drawing/2014/main" val="1312673305"/>
                    </a:ext>
                  </a:extLst>
                </a:gridCol>
                <a:gridCol w="940358">
                  <a:extLst>
                    <a:ext uri="{9D8B030D-6E8A-4147-A177-3AD203B41FA5}">
                      <a16:colId xmlns:a16="http://schemas.microsoft.com/office/drawing/2014/main" val="1879118288"/>
                    </a:ext>
                  </a:extLst>
                </a:gridCol>
                <a:gridCol w="940358">
                  <a:extLst>
                    <a:ext uri="{9D8B030D-6E8A-4147-A177-3AD203B41FA5}">
                      <a16:colId xmlns:a16="http://schemas.microsoft.com/office/drawing/2014/main" val="4180326077"/>
                    </a:ext>
                  </a:extLst>
                </a:gridCol>
                <a:gridCol w="940358">
                  <a:extLst>
                    <a:ext uri="{9D8B030D-6E8A-4147-A177-3AD203B41FA5}">
                      <a16:colId xmlns:a16="http://schemas.microsoft.com/office/drawing/2014/main" val="1934039884"/>
                    </a:ext>
                  </a:extLst>
                </a:gridCol>
              </a:tblGrid>
              <a:tr h="287729">
                <a:tc>
                  <a:txBody>
                    <a:bodyPr/>
                    <a:lstStyle/>
                    <a:p>
                      <a:pPr algn="ctr"/>
                      <a:r>
                        <a:rPr lang="en-US" sz="1600" b="0" spc="300" dirty="0">
                          <a:solidFill>
                            <a:sysClr val="windowText" lastClr="000000"/>
                          </a:solidFill>
                          <a:latin typeface="KG Compassion Big" panose="02000506000000020003" pitchFamily="2" charset="0"/>
                        </a:rPr>
                        <a:t>Name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US" sz="1400" b="0" spc="300" dirty="0">
                          <a:solidFill>
                            <a:sysClr val="windowText" lastClr="000000"/>
                          </a:solidFill>
                          <a:latin typeface="KB3BigBoldBlocks" panose="02000500000000000000" pitchFamily="2"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8488854"/>
                  </a:ext>
                </a:extLst>
              </a:tr>
              <a:tr h="261575">
                <a:tc>
                  <a:txBody>
                    <a:bodyPr/>
                    <a:lstStyle/>
                    <a:p>
                      <a:r>
                        <a:rPr lang="en-US" sz="1200" b="0" dirty="0">
                          <a:solidFill>
                            <a:sysClr val="windowText" lastClr="000000"/>
                          </a:solidFill>
                          <a:latin typeface="KG Compassion Big" panose="02000506000000020003" pitchFamily="2" charset="0"/>
                        </a:rPr>
                        <a:t>Jack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7566594"/>
                  </a:ext>
                </a:extLst>
              </a:tr>
              <a:tr h="261575">
                <a:tc>
                  <a:txBody>
                    <a:bodyPr/>
                    <a:lstStyle/>
                    <a:p>
                      <a:r>
                        <a:rPr lang="en-US" sz="1200" b="0" dirty="0">
                          <a:solidFill>
                            <a:sysClr val="windowText" lastClr="000000"/>
                          </a:solidFill>
                          <a:latin typeface="KG Compassion Big" panose="02000506000000020003" pitchFamily="2" charset="0"/>
                        </a:rPr>
                        <a:t>Mary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45095108"/>
                  </a:ext>
                </a:extLst>
              </a:tr>
              <a:tr h="261575">
                <a:tc>
                  <a:txBody>
                    <a:bodyPr/>
                    <a:lstStyle/>
                    <a:p>
                      <a:r>
                        <a:rPr lang="en-US" sz="1200" b="0" dirty="0">
                          <a:solidFill>
                            <a:sysClr val="windowText" lastClr="000000"/>
                          </a:solidFill>
                          <a:latin typeface="KG Compassion Big" panose="02000506000000020003" pitchFamily="2" charset="0"/>
                        </a:rPr>
                        <a:t>Peter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0032846"/>
                  </a:ext>
                </a:extLst>
              </a:tr>
              <a:tr h="261575">
                <a:tc>
                  <a:txBody>
                    <a:bodyPr/>
                    <a:lstStyle/>
                    <a:p>
                      <a:r>
                        <a:rPr lang="en-US" sz="1200" b="0" dirty="0">
                          <a:solidFill>
                            <a:sysClr val="windowText" lastClr="000000"/>
                          </a:solidFill>
                          <a:latin typeface="KG Compassion Big" panose="02000506000000020003" pitchFamily="2" charset="0"/>
                        </a:rPr>
                        <a:t>Jane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9873138"/>
                  </a:ext>
                </a:extLst>
              </a:tr>
              <a:tr h="261575">
                <a:tc>
                  <a:txBody>
                    <a:bodyPr/>
                    <a:lstStyle/>
                    <a:p>
                      <a:r>
                        <a:rPr lang="en-US" sz="1200" b="0" dirty="0">
                          <a:solidFill>
                            <a:sysClr val="windowText" lastClr="000000"/>
                          </a:solidFill>
                          <a:latin typeface="KG Compassion Big" panose="02000506000000020003" pitchFamily="2" charset="0"/>
                        </a:rPr>
                        <a:t>Ella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093929"/>
                  </a:ext>
                </a:extLst>
              </a:tr>
              <a:tr h="261575">
                <a:tc>
                  <a:txBody>
                    <a:bodyPr/>
                    <a:lstStyle/>
                    <a:p>
                      <a:r>
                        <a:rPr lang="en-US" sz="1200" b="0" dirty="0">
                          <a:solidFill>
                            <a:sysClr val="windowText" lastClr="000000"/>
                          </a:solidFill>
                          <a:latin typeface="KG Compassion Big" panose="02000506000000020003" pitchFamily="2" charset="0"/>
                        </a:rPr>
                        <a:t>Mark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889425"/>
                  </a:ext>
                </a:extLst>
              </a:tr>
              <a:tr h="261575">
                <a:tc>
                  <a:txBody>
                    <a:bodyPr/>
                    <a:lstStyle/>
                    <a:p>
                      <a:r>
                        <a:rPr lang="en-US" sz="1200" b="0" dirty="0">
                          <a:solidFill>
                            <a:sysClr val="windowText" lastClr="000000"/>
                          </a:solidFill>
                          <a:latin typeface="KG Compassion Big" panose="02000506000000020003" pitchFamily="2" charset="0"/>
                        </a:rPr>
                        <a:t>Hudson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8933649"/>
                  </a:ext>
                </a:extLst>
              </a:tr>
              <a:tr h="261575">
                <a:tc>
                  <a:txBody>
                    <a:bodyPr/>
                    <a:lstStyle/>
                    <a:p>
                      <a:r>
                        <a:rPr lang="en-US" sz="1200" b="0" dirty="0">
                          <a:solidFill>
                            <a:sysClr val="windowText" lastClr="000000"/>
                          </a:solidFill>
                          <a:latin typeface="KG Compassion Big" panose="02000506000000020003" pitchFamily="2" charset="0"/>
                        </a:rPr>
                        <a:t>Rosie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8985286"/>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517389"/>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7394926"/>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8993409"/>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43876575"/>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588222"/>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3114017"/>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1687571"/>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8078840"/>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9343381"/>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9932748"/>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886944"/>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709500"/>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7832705"/>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58501058"/>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4762258"/>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85748790"/>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47052065"/>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6058987"/>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727746"/>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54379856"/>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6929754"/>
                  </a:ext>
                </a:extLst>
              </a:tr>
              <a:tr h="261575">
                <a:tc>
                  <a:txBody>
                    <a:bodyPr/>
                    <a:lstStyle/>
                    <a:p>
                      <a:endParaRPr lang="en-US" sz="110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1050" b="0" dirty="0">
                        <a:solidFill>
                          <a:sysClr val="windowText" lastClr="000000"/>
                        </a:solidFill>
                        <a:latin typeface="KG Compassion Big" panose="02000506000000020003" pitchFamily="2"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4528995"/>
                  </a:ext>
                </a:extLst>
              </a:tr>
            </a:tbl>
          </a:graphicData>
        </a:graphic>
      </p:graphicFrame>
      <p:sp>
        <p:nvSpPr>
          <p:cNvPr id="7" name="TextBox 6">
            <a:extLst>
              <a:ext uri="{FF2B5EF4-FFF2-40B4-BE49-F238E27FC236}">
                <a16:creationId xmlns:a16="http://schemas.microsoft.com/office/drawing/2014/main" id="{39F252CA-FEEA-4065-B90E-413664EE9C67}"/>
              </a:ext>
            </a:extLst>
          </p:cNvPr>
          <p:cNvSpPr txBox="1"/>
          <p:nvPr/>
        </p:nvSpPr>
        <p:spPr>
          <a:xfrm>
            <a:off x="521793" y="174390"/>
            <a:ext cx="5814412" cy="369332"/>
          </a:xfrm>
          <a:prstGeom prst="rect">
            <a:avLst/>
          </a:prstGeom>
          <a:noFill/>
        </p:spPr>
        <p:txBody>
          <a:bodyPr wrap="none" rtlCol="0">
            <a:spAutoFit/>
          </a:bodyPr>
          <a:lstStyle/>
          <a:p>
            <a:pPr algn="ctr"/>
            <a:r>
              <a:rPr lang="en-US" spc="600" dirty="0">
                <a:latin typeface="KG Red Hands" panose="02000505000000020004" pitchFamily="2" charset="0"/>
              </a:rPr>
              <a:t>Period 1 Bathroom Sign Out</a:t>
            </a:r>
          </a:p>
        </p:txBody>
      </p:sp>
      <p:sp>
        <p:nvSpPr>
          <p:cNvPr id="8" name="TextBox 7">
            <a:extLst>
              <a:ext uri="{FF2B5EF4-FFF2-40B4-BE49-F238E27FC236}">
                <a16:creationId xmlns:a16="http://schemas.microsoft.com/office/drawing/2014/main" id="{8ABBF72C-C470-4759-BF59-0F05FF1D52C7}"/>
              </a:ext>
            </a:extLst>
          </p:cNvPr>
          <p:cNvSpPr txBox="1"/>
          <p:nvPr/>
        </p:nvSpPr>
        <p:spPr>
          <a:xfrm>
            <a:off x="229968" y="457061"/>
            <a:ext cx="6392199" cy="369332"/>
          </a:xfrm>
          <a:prstGeom prst="rect">
            <a:avLst/>
          </a:prstGeom>
          <a:noFill/>
        </p:spPr>
        <p:txBody>
          <a:bodyPr wrap="none" rtlCol="0">
            <a:spAutoFit/>
          </a:bodyPr>
          <a:lstStyle/>
          <a:p>
            <a:pPr algn="ctr"/>
            <a:r>
              <a:rPr lang="en-US" spc="300" dirty="0">
                <a:latin typeface="KG Compassion Big" panose="02000506000000020003" pitchFamily="2" charset="0"/>
              </a:rPr>
              <a:t>Please write the DATE/TIME in the next box by your name.</a:t>
            </a:r>
          </a:p>
        </p:txBody>
      </p:sp>
    </p:spTree>
    <p:extLst>
      <p:ext uri="{BB962C8B-B14F-4D97-AF65-F5344CB8AC3E}">
        <p14:creationId xmlns:p14="http://schemas.microsoft.com/office/powerpoint/2010/main" val="11675128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TotalTime>
  <Words>230</Words>
  <Application>Microsoft Office PowerPoint</Application>
  <PresentationFormat>Letter Paper (8.5x11 in)</PresentationFormat>
  <Paragraphs>36</Paragraphs>
  <Slides>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Arial Narrow</vt:lpstr>
      <vt:lpstr>Calibri</vt:lpstr>
      <vt:lpstr>Calibri Light</vt:lpstr>
      <vt:lpstr>Courier New</vt:lpstr>
      <vt:lpstr>KB3BigBoldBlocks</vt:lpstr>
      <vt:lpstr>KG Compassion Big</vt:lpstr>
      <vt:lpstr>KG Red Hands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Karla</dc:creator>
  <cp:lastModifiedBy>Karla</cp:lastModifiedBy>
  <cp:revision>10</cp:revision>
  <dcterms:created xsi:type="dcterms:W3CDTF">2018-08-16T18:51:51Z</dcterms:created>
  <dcterms:modified xsi:type="dcterms:W3CDTF">2018-08-16T19:20:20Z</dcterms:modified>
</cp:coreProperties>
</file>